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67" r:id="rId2"/>
    <p:sldId id="256"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6" d="100"/>
          <a:sy n="76" d="100"/>
        </p:scale>
        <p:origin x="-29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B61BEF0D-F0BB-DE4B-95CE-6DB70DBA9567}" type="datetimeFigureOut">
              <a:rPr lang="en-US" smtClean="0"/>
              <a:pPr/>
              <a:t>6/23/2020</a:t>
            </a:fld>
            <a:endParaRPr lang="en-US" dirty="0"/>
          </a:p>
        </p:txBody>
      </p:sp>
      <p:sp>
        <p:nvSpPr>
          <p:cNvPr id="17" name="Footer Placeholder 16"/>
          <p:cNvSpPr>
            <a:spLocks noGrp="1"/>
          </p:cNvSpPr>
          <p:nvPr>
            <p:ph type="ftr" sz="quarter" idx="11"/>
          </p:nvPr>
        </p:nvSpPr>
        <p:spPr/>
        <p:txBody>
          <a:bodyPr/>
          <a:lstStyle>
            <a:extLst/>
          </a:lstStyle>
          <a:p>
            <a:endParaRPr lang="en-US" dirty="0"/>
          </a:p>
        </p:txBody>
      </p:sp>
      <p:sp>
        <p:nvSpPr>
          <p:cNvPr id="29" name="Slide Number Placeholder 28"/>
          <p:cNvSpPr>
            <a:spLocks noGrp="1"/>
          </p:cNvSpPr>
          <p:nvPr>
            <p:ph type="sldNum" sz="quarter" idx="12"/>
          </p:nvPr>
        </p:nvSpPr>
        <p:spPr/>
        <p:txBody>
          <a:bodyPr/>
          <a:lstStyle>
            <a:extLst/>
          </a:lstStyle>
          <a:p>
            <a:fld id="{D57F1E4F-1CFF-5643-939E-217C01CDF565}" type="slidenum">
              <a:rPr lang="en-US" smtClean="0"/>
              <a:pPr/>
              <a:t>‹#›</a:t>
            </a:fld>
            <a:endParaRPr lang="en-US" dirty="0"/>
          </a:p>
        </p:txBody>
      </p:sp>
      <p:sp>
        <p:nvSpPr>
          <p:cNvPr id="32" name="Rectangle 31"/>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412744" y="680477"/>
            <a:ext cx="6096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35876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333360"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95691"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1219200" y="4343400"/>
            <a:ext cx="103632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61BEF0D-F0BB-DE4B-95CE-6DB70DBA9567}" type="datetimeFigureOut">
              <a:rPr lang="en-US" smtClean="0"/>
              <a:pPr/>
              <a:t>6/23/2020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57F1E4F-1CFF-5643-939E-217C01CDF56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6438603" y="1073888"/>
            <a:ext cx="5762848"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498621" y="0"/>
            <a:ext cx="7352715"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6635304" y="1285480"/>
            <a:ext cx="4114800" cy="158496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489099"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489099"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61BEF0D-F0BB-DE4B-95CE-6DB70DBA9567}" type="datetimeFigureOut">
              <a:rPr lang="en-US" smtClean="0"/>
              <a:pPr/>
              <a:t>6/23/2020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57F1E4F-1CFF-5643-939E-217C01CDF565}" type="slidenum">
              <a:rPr lang="en-US" smtClean="0"/>
              <a:pPr/>
              <a:t>‹#›</a:t>
            </a:fld>
            <a:endParaRPr lang="en-US" dirty="0"/>
          </a:p>
        </p:txBody>
      </p:sp>
      <p:sp>
        <p:nvSpPr>
          <p:cNvPr id="7" name="Rectangle 6"/>
          <p:cNvSpPr/>
          <p:nvPr/>
        </p:nvSpPr>
        <p:spPr>
          <a:xfrm>
            <a:off x="484213" y="402265"/>
            <a:ext cx="1133856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49538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548145"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59793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63560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667304" y="680477"/>
            <a:ext cx="4876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B712588-04B1-427B-82EE-E8DB90309F08}" type="datetimeFigureOut">
              <a:rPr lang="en-US" smtClean="0"/>
              <a:t>6/23/2020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6FF9F0C5-380F-41C2-899A-BAC0F0927E16}"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6"/>
            <a:ext cx="1182277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673099" y="512064"/>
            <a:ext cx="103632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61BEF0D-F0BB-DE4B-95CE-6DB70DBA9567}" type="datetimeFigureOut">
              <a:rPr lang="en-US" smtClean="0"/>
              <a:pPr/>
              <a:t>6/23/2020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D57F1E4F-1CFF-5643-939E-217C01CDF565}" type="slidenum">
              <a:rPr lang="en-US" smtClean="0"/>
              <a:pPr/>
              <a:t>‹#›</a:t>
            </a:fld>
            <a:endParaRPr lang="en-US" dirty="0"/>
          </a:p>
        </p:txBody>
      </p:sp>
      <p:sp>
        <p:nvSpPr>
          <p:cNvPr id="16" name="Rectangle 15"/>
          <p:cNvSpPr/>
          <p:nvPr/>
        </p:nvSpPr>
        <p:spPr>
          <a:xfrm>
            <a:off x="117053" y="680477"/>
            <a:ext cx="6096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6307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37669"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9969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252455"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302243"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339912"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371613" y="680477"/>
            <a:ext cx="4876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61BEF0D-F0BB-DE4B-95CE-6DB70DBA9567}" type="datetimeFigureOut">
              <a:rPr lang="en-US" smtClean="0"/>
              <a:pPr/>
              <a:t>6/23/2020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61BEF0D-F0BB-DE4B-95CE-6DB70DBA9567}" type="datetimeFigureOut">
              <a:rPr lang="en-US" smtClean="0"/>
              <a:pPr/>
              <a:t>6/23/2020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2A54C80-263E-416B-A8E0-580EDEADCBDC}" type="datetimeFigureOut">
              <a:rPr lang="en-US" smtClean="0"/>
              <a:t>6/23/2020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19954A3-9DFD-4C44-94BA-B95130A3BA1C}"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11374903" y="1197789"/>
            <a:ext cx="132763" cy="171288"/>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219200" y="441252"/>
            <a:ext cx="9144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490709" y="1893781"/>
            <a:ext cx="1170432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11578103" y="1350189"/>
            <a:ext cx="132763" cy="171288"/>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11115579" y="1453352"/>
            <a:ext cx="132763" cy="171288"/>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8636000" y="55499"/>
            <a:ext cx="2844800" cy="365125"/>
          </a:xfrm>
        </p:spPr>
        <p:txBody>
          <a:bodyPr/>
          <a:lstStyle>
            <a:extLst/>
          </a:lstStyle>
          <a:p>
            <a:fld id="{B61BEF0D-F0BB-DE4B-95CE-6DB70DBA9567}" type="datetimeFigureOut">
              <a:rPr lang="en-US" smtClean="0"/>
              <a:pPr/>
              <a:t>6/23/2020</a:t>
            </a:fld>
            <a:endParaRPr lang="en-US" dirty="0"/>
          </a:p>
        </p:txBody>
      </p:sp>
      <p:sp>
        <p:nvSpPr>
          <p:cNvPr id="6" name="Footer Placeholder 5"/>
          <p:cNvSpPr>
            <a:spLocks noGrp="1"/>
          </p:cNvSpPr>
          <p:nvPr>
            <p:ph type="ftr" sz="quarter" idx="11"/>
          </p:nvPr>
        </p:nvSpPr>
        <p:spPr>
          <a:xfrm>
            <a:off x="1219200" y="55499"/>
            <a:ext cx="7416800" cy="365125"/>
          </a:xfrm>
        </p:spPr>
        <p:txBody>
          <a:bodyPr/>
          <a:lstStyle>
            <a:extLst/>
          </a:lstStyle>
          <a:p>
            <a:endParaRPr lang="en-US" dirty="0"/>
          </a:p>
        </p:txBody>
      </p:sp>
      <p:sp>
        <p:nvSpPr>
          <p:cNvPr id="7" name="Slide Number Placeholder 6"/>
          <p:cNvSpPr>
            <a:spLocks noGrp="1"/>
          </p:cNvSpPr>
          <p:nvPr>
            <p:ph type="sldNum" sz="quarter" idx="12"/>
          </p:nvPr>
        </p:nvSpPr>
        <p:spPr>
          <a:xfrm>
            <a:off x="11480800" y="55499"/>
            <a:ext cx="609600" cy="365125"/>
          </a:xfrm>
        </p:spPr>
        <p:txBody>
          <a:bodyPr/>
          <a:lstStyle>
            <a:extLst/>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5C6B4A9-1611-4792-9094-5F34BCA07E0B}" type="datetimeFigureOut">
              <a:rPr lang="en-US" smtClean="0"/>
              <a:t>6/23/2020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89333C77-0158-454C-844F-B7AB9BD7DAD4}"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812800" y="274640"/>
            <a:ext cx="78232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61BEF0D-F0BB-DE4B-95CE-6DB70DBA9567}" type="datetimeFigureOut">
              <a:rPr lang="en-US" smtClean="0"/>
              <a:pPr/>
              <a:t>6/23/2020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412744" y="680477"/>
            <a:ext cx="6096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358764" y="680477"/>
            <a:ext cx="3657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333360"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95691"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1219200" y="512064"/>
            <a:ext cx="103632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1219200" y="1783560"/>
            <a:ext cx="103632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extLst/>
          </a:lstStyle>
          <a:p>
            <a:fld id="{B61BEF0D-F0BB-DE4B-95CE-6DB70DBA9567}" type="datetimeFigureOut">
              <a:rPr lang="en-US" smtClean="0"/>
              <a:pPr/>
              <a:t>6/23/2020</a:t>
            </a:fld>
            <a:endParaRPr lang="en-US" dirty="0"/>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extLst/>
          </a:lstStyle>
          <a:p>
            <a:endParaRPr lang="en-US" dirty="0"/>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extLst/>
          </a:lstStyle>
          <a:p>
            <a:fld id="{D57F1E4F-1CFF-5643-939E-217C01CDF56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hrm.org/hr-today/news/hr-magazine/0617/pages/how-to-make-hr-analytics-simple-and-human.aspx" TargetMode="External"/><Relationship Id="rId2" Type="http://schemas.openxmlformats.org/officeDocument/2006/relationships/hyperlink" Target="https://www.shrm.org/hr-today/news/hr-news/conference-today/pages/2017/use-data-and-analytics-for-collaboration-and-culture.asp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95BB85-B815-4A04-839B-A67D6A3F8CA7}"/>
              </a:ext>
            </a:extLst>
          </p:cNvPr>
          <p:cNvSpPr>
            <a:spLocks noGrp="1"/>
          </p:cNvSpPr>
          <p:nvPr>
            <p:ph type="ctrTitle"/>
          </p:nvPr>
        </p:nvSpPr>
        <p:spPr>
          <a:xfrm>
            <a:off x="1160477" y="2237764"/>
            <a:ext cx="10363200" cy="1975104"/>
          </a:xfrm>
        </p:spPr>
        <p:txBody>
          <a:bodyPr/>
          <a:lstStyle/>
          <a:p>
            <a:pPr algn="ctr"/>
            <a:r>
              <a:rPr lang="en-US" cap="none" dirty="0" smtClean="0"/>
              <a:t>Data Communication Strategies</a:t>
            </a:r>
            <a:endParaRPr lang="x-none" cap="none" dirty="0"/>
          </a:p>
        </p:txBody>
      </p:sp>
      <p:sp>
        <p:nvSpPr>
          <p:cNvPr id="3" name="Subtitle 2">
            <a:extLst>
              <a:ext uri="{FF2B5EF4-FFF2-40B4-BE49-F238E27FC236}">
                <a16:creationId xmlns:a16="http://schemas.microsoft.com/office/drawing/2014/main" xmlns="" id="{D192902A-B398-45B8-9870-E8AB36D4D9FC}"/>
              </a:ext>
            </a:extLst>
          </p:cNvPr>
          <p:cNvSpPr>
            <a:spLocks noGrp="1"/>
          </p:cNvSpPr>
          <p:nvPr>
            <p:ph type="subTitle" idx="1"/>
          </p:nvPr>
        </p:nvSpPr>
        <p:spPr>
          <a:xfrm>
            <a:off x="1876182" y="3044154"/>
            <a:ext cx="7766936" cy="2562002"/>
          </a:xfrm>
        </p:spPr>
        <p:txBody>
          <a:bodyPr>
            <a:normAutofit/>
          </a:bodyPr>
          <a:lstStyle/>
          <a:p>
            <a:pPr algn="ctr"/>
            <a:r>
              <a:rPr lang="en-US" dirty="0"/>
              <a:t>Name</a:t>
            </a:r>
            <a:endParaRPr lang="x-none" dirty="0"/>
          </a:p>
          <a:p>
            <a:pPr algn="ctr"/>
            <a:r>
              <a:rPr lang="en-US" dirty="0"/>
              <a:t>Institution of Affiliation</a:t>
            </a:r>
            <a:endParaRPr lang="x-none" dirty="0"/>
          </a:p>
          <a:p>
            <a:pPr algn="ctr"/>
            <a:r>
              <a:rPr lang="en-US" dirty="0"/>
              <a:t>Professor</a:t>
            </a:r>
            <a:endParaRPr lang="x-none" dirty="0"/>
          </a:p>
          <a:p>
            <a:pPr algn="ctr"/>
            <a:r>
              <a:rPr lang="en-US" dirty="0"/>
              <a:t>Date</a:t>
            </a:r>
            <a:endParaRPr lang="x-none" dirty="0"/>
          </a:p>
        </p:txBody>
      </p:sp>
    </p:spTree>
    <p:extLst>
      <p:ext uri="{BB962C8B-B14F-4D97-AF65-F5344CB8AC3E}">
        <p14:creationId xmlns:p14="http://schemas.microsoft.com/office/powerpoint/2010/main" val="896935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A0AEDE-3100-4E6A-AD00-578CE8DDD1FA}"/>
              </a:ext>
            </a:extLst>
          </p:cNvPr>
          <p:cNvSpPr>
            <a:spLocks noGrp="1"/>
          </p:cNvSpPr>
          <p:nvPr>
            <p:ph type="ctrTitle"/>
          </p:nvPr>
        </p:nvSpPr>
        <p:spPr>
          <a:xfrm>
            <a:off x="1068199" y="1742813"/>
            <a:ext cx="10363200" cy="1975104"/>
          </a:xfrm>
        </p:spPr>
        <p:txBody>
          <a:bodyPr/>
          <a:lstStyle/>
          <a:p>
            <a:pPr algn="ctr"/>
            <a:r>
              <a:rPr lang="en-US" cap="none" dirty="0" smtClean="0"/>
              <a:t>Data Communication Strategies</a:t>
            </a:r>
            <a:endParaRPr lang="x-none" cap="none" dirty="0"/>
          </a:p>
        </p:txBody>
      </p:sp>
      <p:sp>
        <p:nvSpPr>
          <p:cNvPr id="3" name="Subtitle 2">
            <a:extLst>
              <a:ext uri="{FF2B5EF4-FFF2-40B4-BE49-F238E27FC236}">
                <a16:creationId xmlns:a16="http://schemas.microsoft.com/office/drawing/2014/main" xmlns="" id="{8B16DFCB-8C93-4564-8099-A30A275466B7}"/>
              </a:ext>
            </a:extLst>
          </p:cNvPr>
          <p:cNvSpPr>
            <a:spLocks noGrp="1"/>
          </p:cNvSpPr>
          <p:nvPr>
            <p:ph type="subTitle" idx="1"/>
          </p:nvPr>
        </p:nvSpPr>
        <p:spPr/>
        <p:txBody>
          <a:bodyPr>
            <a:normAutofit/>
          </a:bodyPr>
          <a:lstStyle/>
          <a:p>
            <a:pPr algn="ctr"/>
            <a:r>
              <a:rPr lang="en-US" sz="2800" dirty="0" smtClean="0"/>
              <a:t>Communication Plan</a:t>
            </a:r>
          </a:p>
          <a:p>
            <a:pPr algn="ctr"/>
            <a:r>
              <a:rPr lang="en-US" sz="1900" dirty="0" smtClean="0"/>
              <a:t>The </a:t>
            </a:r>
            <a:r>
              <a:rPr lang="en-US" sz="1900" dirty="0"/>
              <a:t>communication plan provides a road map for communication within an organization. </a:t>
            </a:r>
            <a:endParaRPr lang="x-none" sz="1900" dirty="0"/>
          </a:p>
        </p:txBody>
      </p:sp>
    </p:spTree>
    <p:extLst>
      <p:ext uri="{BB962C8B-B14F-4D97-AF65-F5344CB8AC3E}">
        <p14:creationId xmlns:p14="http://schemas.microsoft.com/office/powerpoint/2010/main" val="717734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D6F324-A43A-4A41-9316-5BCA042E7FDE}"/>
              </a:ext>
            </a:extLst>
          </p:cNvPr>
          <p:cNvSpPr>
            <a:spLocks noGrp="1"/>
          </p:cNvSpPr>
          <p:nvPr>
            <p:ph type="title"/>
          </p:nvPr>
        </p:nvSpPr>
        <p:spPr>
          <a:xfrm>
            <a:off x="2145407" y="584433"/>
            <a:ext cx="8596668" cy="1033670"/>
          </a:xfrm>
        </p:spPr>
        <p:txBody>
          <a:bodyPr/>
          <a:lstStyle/>
          <a:p>
            <a:pPr algn="ctr"/>
            <a:r>
              <a:rPr lang="en-US" dirty="0"/>
              <a:t>Data communication Strategies</a:t>
            </a:r>
            <a:endParaRPr lang="x-none" dirty="0"/>
          </a:p>
        </p:txBody>
      </p:sp>
      <p:sp>
        <p:nvSpPr>
          <p:cNvPr id="3" name="Content Placeholder 2">
            <a:extLst>
              <a:ext uri="{FF2B5EF4-FFF2-40B4-BE49-F238E27FC236}">
                <a16:creationId xmlns:a16="http://schemas.microsoft.com/office/drawing/2014/main" xmlns="" id="{1823C84A-ACDD-4761-9DC1-401EE95E3FE1}"/>
              </a:ext>
            </a:extLst>
          </p:cNvPr>
          <p:cNvSpPr>
            <a:spLocks noGrp="1"/>
          </p:cNvSpPr>
          <p:nvPr>
            <p:ph idx="1"/>
          </p:nvPr>
        </p:nvSpPr>
        <p:spPr/>
        <p:txBody>
          <a:bodyPr>
            <a:normAutofit fontScale="92500" lnSpcReduction="20000"/>
          </a:bodyPr>
          <a:lstStyle/>
          <a:p>
            <a:r>
              <a:rPr lang="en-US" dirty="0"/>
              <a:t>Communication is an essential tool for any organization </a:t>
            </a:r>
            <a:r>
              <a:rPr lang="en-US" dirty="0"/>
              <a:t>(</a:t>
            </a:r>
            <a:r>
              <a:rPr lang="en-US" dirty="0" smtClean="0"/>
              <a:t>Moss, 2017). </a:t>
            </a:r>
            <a:r>
              <a:rPr lang="en-US" dirty="0"/>
              <a:t>Through communication, the management department can send essential information to the employees and the stakeholders in general. The employees too can express themselves. They can pass information to the managing department and also give an hand in the general operation of the company. </a:t>
            </a:r>
          </a:p>
          <a:p>
            <a:r>
              <a:rPr lang="en-US" dirty="0"/>
              <a:t>Communication thus can be both horizontal and vertical. </a:t>
            </a:r>
          </a:p>
          <a:p>
            <a:r>
              <a:rPr lang="en-US" dirty="0"/>
              <a:t>The HR department communicates any change that should be implemented and can involve the entire organization members in essential decision making processes like hiring of new employees. </a:t>
            </a:r>
          </a:p>
          <a:p>
            <a:r>
              <a:rPr lang="en-US" dirty="0"/>
              <a:t>As the HR department, the recommended metrics for change are:</a:t>
            </a:r>
          </a:p>
          <a:p>
            <a:endParaRPr lang="en-US" dirty="0"/>
          </a:p>
          <a:p>
            <a:endParaRPr lang="en-US" dirty="0"/>
          </a:p>
          <a:p>
            <a:endParaRPr lang="x-none" dirty="0"/>
          </a:p>
        </p:txBody>
      </p:sp>
    </p:spTree>
    <p:extLst>
      <p:ext uri="{BB962C8B-B14F-4D97-AF65-F5344CB8AC3E}">
        <p14:creationId xmlns:p14="http://schemas.microsoft.com/office/powerpoint/2010/main" val="3310207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5C9222D-A3D9-4C07-85C8-22696A01A97F}"/>
              </a:ext>
            </a:extLst>
          </p:cNvPr>
          <p:cNvSpPr>
            <a:spLocks noGrp="1"/>
          </p:cNvSpPr>
          <p:nvPr>
            <p:ph type="title"/>
          </p:nvPr>
        </p:nvSpPr>
        <p:spPr/>
        <p:txBody>
          <a:bodyPr/>
          <a:lstStyle/>
          <a:p>
            <a:pPr algn="ctr"/>
            <a:r>
              <a:rPr lang="en-US" dirty="0"/>
              <a:t>Metrics for change</a:t>
            </a:r>
            <a:endParaRPr lang="x-none" dirty="0"/>
          </a:p>
        </p:txBody>
      </p:sp>
      <p:sp>
        <p:nvSpPr>
          <p:cNvPr id="3" name="Content Placeholder 2">
            <a:extLst>
              <a:ext uri="{FF2B5EF4-FFF2-40B4-BE49-F238E27FC236}">
                <a16:creationId xmlns:a16="http://schemas.microsoft.com/office/drawing/2014/main" xmlns="" id="{0C70E1AA-BEF6-40C9-91D0-0C1429742E62}"/>
              </a:ext>
            </a:extLst>
          </p:cNvPr>
          <p:cNvSpPr>
            <a:spLocks noGrp="1"/>
          </p:cNvSpPr>
          <p:nvPr>
            <p:ph idx="1"/>
          </p:nvPr>
        </p:nvSpPr>
        <p:spPr/>
        <p:txBody>
          <a:bodyPr>
            <a:normAutofit fontScale="77500" lnSpcReduction="20000"/>
          </a:bodyPr>
          <a:lstStyle/>
          <a:p>
            <a:pPr lvl="2"/>
            <a:r>
              <a:rPr lang="en-US" dirty="0"/>
              <a:t>1. Improvement of revenue growth per store </a:t>
            </a:r>
          </a:p>
          <a:p>
            <a:pPr lvl="2"/>
            <a:r>
              <a:rPr lang="en-US" dirty="0"/>
              <a:t>2. Provision of average satisfaction to customers</a:t>
            </a:r>
          </a:p>
          <a:p>
            <a:pPr lvl="2"/>
            <a:r>
              <a:rPr lang="en-US" dirty="0"/>
              <a:t>3. Improving the average speed of offering service to the customer</a:t>
            </a:r>
          </a:p>
          <a:p>
            <a:pPr lvl="2"/>
            <a:r>
              <a:rPr lang="en-US" dirty="0"/>
              <a:t>4. Reporting on quarterly basis the employee evaluations</a:t>
            </a:r>
          </a:p>
          <a:p>
            <a:r>
              <a:rPr lang="en-US" dirty="0"/>
              <a:t>Improving the growth of revenue collected from every store will aid the process of achieving the organizations growth goal. The growth of profits earned per store is an indication of effective cost management and increased efficiency in utilization of resources meant for the process of product </a:t>
            </a:r>
            <a:r>
              <a:rPr lang="en-US" dirty="0"/>
              <a:t>creation (</a:t>
            </a:r>
            <a:r>
              <a:rPr lang="en-US" dirty="0" smtClean="0"/>
              <a:t>Woodward, 2017). </a:t>
            </a:r>
            <a:endParaRPr lang="en-US" dirty="0"/>
          </a:p>
          <a:p>
            <a:r>
              <a:rPr lang="en-US" dirty="0"/>
              <a:t>It goes by saying that a satisfied customer is always a happy customer. A customer who has been satisfied by the services and goods sold by a company will always come back for the same goods or refer new customers. By this, the organization stands to gain in a substantial amount.  </a:t>
            </a:r>
          </a:p>
          <a:p>
            <a:endParaRPr lang="x-none" dirty="0"/>
          </a:p>
        </p:txBody>
      </p:sp>
    </p:spTree>
    <p:extLst>
      <p:ext uri="{BB962C8B-B14F-4D97-AF65-F5344CB8AC3E}">
        <p14:creationId xmlns:p14="http://schemas.microsoft.com/office/powerpoint/2010/main" val="3537890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BF4720E-ECA1-46E5-B388-041E98ABDC42}"/>
              </a:ext>
            </a:extLst>
          </p:cNvPr>
          <p:cNvSpPr>
            <a:spLocks noGrp="1"/>
          </p:cNvSpPr>
          <p:nvPr>
            <p:ph type="title"/>
          </p:nvPr>
        </p:nvSpPr>
        <p:spPr/>
        <p:txBody>
          <a:bodyPr/>
          <a:lstStyle/>
          <a:p>
            <a:r>
              <a:rPr lang="en-US" dirty="0"/>
              <a:t>           Metrics for change…</a:t>
            </a:r>
            <a:endParaRPr lang="x-none" dirty="0"/>
          </a:p>
        </p:txBody>
      </p:sp>
      <p:sp>
        <p:nvSpPr>
          <p:cNvPr id="3" name="Content Placeholder 2">
            <a:extLst>
              <a:ext uri="{FF2B5EF4-FFF2-40B4-BE49-F238E27FC236}">
                <a16:creationId xmlns:a16="http://schemas.microsoft.com/office/drawing/2014/main" xmlns="" id="{1A4D4860-9CB6-47EF-AB6E-6356029F5EA0}"/>
              </a:ext>
            </a:extLst>
          </p:cNvPr>
          <p:cNvSpPr>
            <a:spLocks noGrp="1"/>
          </p:cNvSpPr>
          <p:nvPr>
            <p:ph idx="1"/>
          </p:nvPr>
        </p:nvSpPr>
        <p:spPr/>
        <p:txBody>
          <a:bodyPr>
            <a:normAutofit fontScale="85000" lnSpcReduction="20000"/>
          </a:bodyPr>
          <a:lstStyle/>
          <a:p>
            <a:r>
              <a:rPr lang="en-US" dirty="0"/>
              <a:t>Customers always want to be served within the shortest time possible. If the speed of delivering the company services to the customers is increased, the reputation of the company will grow and the profits earned will increase both directly and indirectly. </a:t>
            </a:r>
          </a:p>
          <a:p>
            <a:r>
              <a:rPr lang="en-US" dirty="0" smtClean="0"/>
              <a:t>Moss</a:t>
            </a:r>
            <a:r>
              <a:rPr lang="en-US" dirty="0"/>
              <a:t> </a:t>
            </a:r>
            <a:r>
              <a:rPr lang="en-US" dirty="0" smtClean="0"/>
              <a:t>(2017) </a:t>
            </a:r>
            <a:r>
              <a:rPr lang="en-US" dirty="0"/>
              <a:t>depicts that evaluation of the performance of the employees will give a clear picture on their performance. The management can gauge whether the employees are working towards achieving the set goals of the organization. </a:t>
            </a:r>
            <a:endParaRPr lang="en-US" dirty="0" smtClean="0"/>
          </a:p>
          <a:p>
            <a:r>
              <a:rPr lang="en-US" dirty="0" smtClean="0"/>
              <a:t>It </a:t>
            </a:r>
            <a:r>
              <a:rPr lang="en-US" dirty="0"/>
              <a:t>is through evaluation that the management can appreciate those employees whose performance is outstanding and challenge the ones that are below the set standards of operation of the organization. </a:t>
            </a:r>
          </a:p>
          <a:p>
            <a:r>
              <a:rPr lang="en-US" dirty="0"/>
              <a:t>Multiple alternatives are offered that can best help find solutions for the company. </a:t>
            </a:r>
            <a:endParaRPr lang="x-none" dirty="0"/>
          </a:p>
        </p:txBody>
      </p:sp>
    </p:spTree>
    <p:extLst>
      <p:ext uri="{BB962C8B-B14F-4D97-AF65-F5344CB8AC3E}">
        <p14:creationId xmlns:p14="http://schemas.microsoft.com/office/powerpoint/2010/main" val="14783041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D46A3F-D733-428D-91FE-90F46F6DAC91}"/>
              </a:ext>
            </a:extLst>
          </p:cNvPr>
          <p:cNvSpPr>
            <a:spLocks noGrp="1"/>
          </p:cNvSpPr>
          <p:nvPr>
            <p:ph type="title"/>
          </p:nvPr>
        </p:nvSpPr>
        <p:spPr/>
        <p:txBody>
          <a:bodyPr/>
          <a:lstStyle/>
          <a:p>
            <a:pPr algn="ctr"/>
            <a:r>
              <a:rPr lang="en-US" dirty="0"/>
              <a:t>COMMUNICATION PLAN – NEW HR METRICS</a:t>
            </a:r>
            <a:endParaRPr lang="x-none" dirty="0"/>
          </a:p>
        </p:txBody>
      </p:sp>
      <p:graphicFrame>
        <p:nvGraphicFramePr>
          <p:cNvPr id="4" name="Table 4">
            <a:extLst>
              <a:ext uri="{FF2B5EF4-FFF2-40B4-BE49-F238E27FC236}">
                <a16:creationId xmlns:a16="http://schemas.microsoft.com/office/drawing/2014/main" xmlns="" id="{394D3989-90E3-4256-B0EC-89C58B06F4D8}"/>
              </a:ext>
            </a:extLst>
          </p:cNvPr>
          <p:cNvGraphicFramePr>
            <a:graphicFrameLocks noGrp="1"/>
          </p:cNvGraphicFramePr>
          <p:nvPr>
            <p:ph idx="1"/>
            <p:extLst>
              <p:ext uri="{D42A27DB-BD31-4B8C-83A1-F6EECF244321}">
                <p14:modId xmlns:p14="http://schemas.microsoft.com/office/powerpoint/2010/main" val="1650985567"/>
              </p:ext>
            </p:extLst>
          </p:nvPr>
        </p:nvGraphicFramePr>
        <p:xfrm>
          <a:off x="2034756" y="1937857"/>
          <a:ext cx="9210264" cy="5902493"/>
        </p:xfrm>
        <a:graphic>
          <a:graphicData uri="http://schemas.openxmlformats.org/drawingml/2006/table">
            <a:tbl>
              <a:tblPr firstRow="1" bandRow="1">
                <a:tableStyleId>{5C22544A-7EE6-4342-B048-85BDC9FD1C3A}</a:tableStyleId>
              </a:tblPr>
              <a:tblGrid>
                <a:gridCol w="1921565">
                  <a:extLst>
                    <a:ext uri="{9D8B030D-6E8A-4147-A177-3AD203B41FA5}">
                      <a16:colId xmlns:a16="http://schemas.microsoft.com/office/drawing/2014/main" xmlns="" val="3344523866"/>
                    </a:ext>
                  </a:extLst>
                </a:gridCol>
                <a:gridCol w="1245704">
                  <a:extLst>
                    <a:ext uri="{9D8B030D-6E8A-4147-A177-3AD203B41FA5}">
                      <a16:colId xmlns:a16="http://schemas.microsoft.com/office/drawing/2014/main" xmlns="" val="536837264"/>
                    </a:ext>
                  </a:extLst>
                </a:gridCol>
                <a:gridCol w="1007165">
                  <a:extLst>
                    <a:ext uri="{9D8B030D-6E8A-4147-A177-3AD203B41FA5}">
                      <a16:colId xmlns:a16="http://schemas.microsoft.com/office/drawing/2014/main" xmlns="" val="169075936"/>
                    </a:ext>
                  </a:extLst>
                </a:gridCol>
                <a:gridCol w="1563757">
                  <a:extLst>
                    <a:ext uri="{9D8B030D-6E8A-4147-A177-3AD203B41FA5}">
                      <a16:colId xmlns:a16="http://schemas.microsoft.com/office/drawing/2014/main" xmlns="" val="3488523812"/>
                    </a:ext>
                  </a:extLst>
                </a:gridCol>
                <a:gridCol w="1550504">
                  <a:extLst>
                    <a:ext uri="{9D8B030D-6E8A-4147-A177-3AD203B41FA5}">
                      <a16:colId xmlns:a16="http://schemas.microsoft.com/office/drawing/2014/main" xmlns="" val="972750393"/>
                    </a:ext>
                  </a:extLst>
                </a:gridCol>
                <a:gridCol w="1921569">
                  <a:extLst>
                    <a:ext uri="{9D8B030D-6E8A-4147-A177-3AD203B41FA5}">
                      <a16:colId xmlns:a16="http://schemas.microsoft.com/office/drawing/2014/main" xmlns="" val="377514922"/>
                    </a:ext>
                  </a:extLst>
                </a:gridCol>
              </a:tblGrid>
              <a:tr h="781853">
                <a:tc>
                  <a:txBody>
                    <a:bodyPr/>
                    <a:lstStyle/>
                    <a:p>
                      <a:r>
                        <a:rPr lang="en-US" dirty="0"/>
                        <a:t>Communication</a:t>
                      </a:r>
                      <a:endParaRPr lang="x-none" dirty="0"/>
                    </a:p>
                  </a:txBody>
                  <a:tcPr/>
                </a:tc>
                <a:tc>
                  <a:txBody>
                    <a:bodyPr/>
                    <a:lstStyle/>
                    <a:p>
                      <a:r>
                        <a:rPr lang="en-US" dirty="0"/>
                        <a:t>Audience</a:t>
                      </a:r>
                      <a:endParaRPr lang="x-none" dirty="0"/>
                    </a:p>
                  </a:txBody>
                  <a:tcPr/>
                </a:tc>
                <a:tc>
                  <a:txBody>
                    <a:bodyPr/>
                    <a:lstStyle/>
                    <a:p>
                      <a:r>
                        <a:rPr lang="en-US" dirty="0"/>
                        <a:t>Type</a:t>
                      </a:r>
                      <a:endParaRPr lang="x-none" dirty="0"/>
                    </a:p>
                  </a:txBody>
                  <a:tcPr/>
                </a:tc>
                <a:tc>
                  <a:txBody>
                    <a:bodyPr/>
                    <a:lstStyle/>
                    <a:p>
                      <a:r>
                        <a:rPr lang="en-US" dirty="0"/>
                        <a:t>Objectives</a:t>
                      </a:r>
                      <a:endParaRPr lang="x-none" dirty="0"/>
                    </a:p>
                  </a:txBody>
                  <a:tcPr/>
                </a:tc>
                <a:tc>
                  <a:txBody>
                    <a:bodyPr/>
                    <a:lstStyle/>
                    <a:p>
                      <a:r>
                        <a:rPr lang="en-US" dirty="0"/>
                        <a:t>Content</a:t>
                      </a:r>
                      <a:endParaRPr lang="x-none" dirty="0"/>
                    </a:p>
                  </a:txBody>
                  <a:tcPr/>
                </a:tc>
                <a:tc>
                  <a:txBody>
                    <a:bodyPr/>
                    <a:lstStyle/>
                    <a:p>
                      <a:r>
                        <a:rPr lang="en-US" dirty="0"/>
                        <a:t>Responsibility</a:t>
                      </a:r>
                      <a:endParaRPr lang="x-none" dirty="0"/>
                    </a:p>
                  </a:txBody>
                  <a:tcPr/>
                </a:tc>
                <a:extLst>
                  <a:ext uri="{0D108BD9-81ED-4DB2-BD59-A6C34878D82A}">
                    <a16:rowId xmlns:a16="http://schemas.microsoft.com/office/drawing/2014/main" xmlns="" val="1150277147"/>
                  </a:ext>
                </a:extLst>
              </a:tr>
              <a:tr h="370809">
                <a:tc>
                  <a:txBody>
                    <a:bodyPr/>
                    <a:lstStyle/>
                    <a:p>
                      <a:r>
                        <a:rPr lang="en-US" dirty="0"/>
                        <a:t>Metrics for change workshop</a:t>
                      </a:r>
                      <a:endParaRPr lang="x-none" dirty="0"/>
                    </a:p>
                  </a:txBody>
                  <a:tcPr/>
                </a:tc>
                <a:tc>
                  <a:txBody>
                    <a:bodyPr/>
                    <a:lstStyle/>
                    <a:p>
                      <a:r>
                        <a:rPr lang="en-US" dirty="0"/>
                        <a:t>HR team responsible for projects</a:t>
                      </a:r>
                      <a:endParaRPr lang="x-none" dirty="0"/>
                    </a:p>
                  </a:txBody>
                  <a:tcPr/>
                </a:tc>
                <a:tc>
                  <a:txBody>
                    <a:bodyPr/>
                    <a:lstStyle/>
                    <a:p>
                      <a:r>
                        <a:rPr lang="en-US" dirty="0"/>
                        <a:t>Workshop</a:t>
                      </a:r>
                      <a:endParaRPr lang="x-none" dirty="0"/>
                    </a:p>
                  </a:txBody>
                  <a:tcPr/>
                </a:tc>
                <a:tc>
                  <a:txBody>
                    <a:bodyPr/>
                    <a:lstStyle/>
                    <a:p>
                      <a:r>
                        <a:rPr lang="en-US" dirty="0"/>
                        <a:t>Introduce the new metrics and the reason for their introduction</a:t>
                      </a:r>
                      <a:endParaRPr lang="x-none" dirty="0"/>
                    </a:p>
                  </a:txBody>
                  <a:tcPr/>
                </a:tc>
                <a:tc>
                  <a:txBody>
                    <a:bodyPr/>
                    <a:lstStyle/>
                    <a:p>
                      <a:r>
                        <a:rPr lang="en-US" dirty="0"/>
                        <a:t>Introduction of the </a:t>
                      </a:r>
                      <a:endParaRPr lang="x-none" dirty="0"/>
                    </a:p>
                  </a:txBody>
                  <a:tcPr/>
                </a:tc>
                <a:tc>
                  <a:txBody>
                    <a:bodyPr/>
                    <a:lstStyle/>
                    <a:p>
                      <a:r>
                        <a:rPr lang="en-US" dirty="0"/>
                        <a:t>Project lead</a:t>
                      </a:r>
                      <a:endParaRPr lang="x-none" dirty="0"/>
                    </a:p>
                  </a:txBody>
                  <a:tcPr/>
                </a:tc>
                <a:extLst>
                  <a:ext uri="{0D108BD9-81ED-4DB2-BD59-A6C34878D82A}">
                    <a16:rowId xmlns:a16="http://schemas.microsoft.com/office/drawing/2014/main" xmlns="" val="1027789338"/>
                  </a:ext>
                </a:extLst>
              </a:tr>
              <a:tr h="370809">
                <a:tc>
                  <a:txBody>
                    <a:bodyPr/>
                    <a:lstStyle/>
                    <a:p>
                      <a:r>
                        <a:rPr lang="en-US" dirty="0"/>
                        <a:t>Draft the process of implementation of the metrics</a:t>
                      </a:r>
                      <a:endParaRPr lang="x-none" dirty="0"/>
                    </a:p>
                  </a:txBody>
                  <a:tcPr/>
                </a:tc>
                <a:tc>
                  <a:txBody>
                    <a:bodyPr/>
                    <a:lstStyle/>
                    <a:p>
                      <a:r>
                        <a:rPr lang="en-US" dirty="0"/>
                        <a:t>Executive team </a:t>
                      </a:r>
                      <a:endParaRPr lang="x-none" dirty="0"/>
                    </a:p>
                  </a:txBody>
                  <a:tcPr/>
                </a:tc>
                <a:tc>
                  <a:txBody>
                    <a:bodyPr/>
                    <a:lstStyle/>
                    <a:p>
                      <a:r>
                        <a:rPr lang="en-US" dirty="0"/>
                        <a:t>Document</a:t>
                      </a:r>
                      <a:endParaRPr lang="x-none" dirty="0"/>
                    </a:p>
                  </a:txBody>
                  <a:tcPr/>
                </a:tc>
                <a:tc>
                  <a:txBody>
                    <a:bodyPr/>
                    <a:lstStyle/>
                    <a:p>
                      <a:r>
                        <a:rPr lang="en-US" dirty="0"/>
                        <a:t>Create a draft on how the new metrics will be and communicate about it</a:t>
                      </a:r>
                      <a:endParaRPr lang="x-none" dirty="0"/>
                    </a:p>
                  </a:txBody>
                  <a:tcPr/>
                </a:tc>
                <a:tc>
                  <a:txBody>
                    <a:bodyPr/>
                    <a:lstStyle/>
                    <a:p>
                      <a:r>
                        <a:rPr lang="en-US" dirty="0"/>
                        <a:t>An explanation that is polished about the metrics that will give the background and details required for implementation of the metrics. </a:t>
                      </a:r>
                      <a:endParaRPr lang="x-none" dirty="0"/>
                    </a:p>
                  </a:txBody>
                  <a:tcPr/>
                </a:tc>
                <a:tc>
                  <a:txBody>
                    <a:bodyPr/>
                    <a:lstStyle/>
                    <a:p>
                      <a:r>
                        <a:rPr lang="en-US" dirty="0"/>
                        <a:t>Project lead</a:t>
                      </a:r>
                      <a:endParaRPr lang="x-none" dirty="0"/>
                    </a:p>
                  </a:txBody>
                  <a:tcPr/>
                </a:tc>
                <a:extLst>
                  <a:ext uri="{0D108BD9-81ED-4DB2-BD59-A6C34878D82A}">
                    <a16:rowId xmlns:a16="http://schemas.microsoft.com/office/drawing/2014/main" xmlns="" val="3564355681"/>
                  </a:ext>
                </a:extLst>
              </a:tr>
            </a:tbl>
          </a:graphicData>
        </a:graphic>
      </p:graphicFrame>
    </p:spTree>
    <p:extLst>
      <p:ext uri="{BB962C8B-B14F-4D97-AF65-F5344CB8AC3E}">
        <p14:creationId xmlns:p14="http://schemas.microsoft.com/office/powerpoint/2010/main" val="2449241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195226-DF6A-4563-AB99-72010757966E}"/>
              </a:ext>
            </a:extLst>
          </p:cNvPr>
          <p:cNvSpPr>
            <a:spLocks noGrp="1"/>
          </p:cNvSpPr>
          <p:nvPr>
            <p:ph type="title"/>
          </p:nvPr>
        </p:nvSpPr>
        <p:spPr/>
        <p:txBody>
          <a:bodyPr/>
          <a:lstStyle/>
          <a:p>
            <a:pPr algn="ctr"/>
            <a:r>
              <a:rPr lang="en-US" dirty="0"/>
              <a:t>COMMUNICATION PLAN – NEW HR METRICS</a:t>
            </a:r>
            <a:endParaRPr lang="x-none" dirty="0"/>
          </a:p>
        </p:txBody>
      </p:sp>
      <p:graphicFrame>
        <p:nvGraphicFramePr>
          <p:cNvPr id="4" name="Table 4">
            <a:extLst>
              <a:ext uri="{FF2B5EF4-FFF2-40B4-BE49-F238E27FC236}">
                <a16:creationId xmlns:a16="http://schemas.microsoft.com/office/drawing/2014/main" xmlns="" id="{C50E6916-E17C-4234-B05F-EC66FB901A0F}"/>
              </a:ext>
            </a:extLst>
          </p:cNvPr>
          <p:cNvGraphicFramePr>
            <a:graphicFrameLocks noGrp="1"/>
          </p:cNvGraphicFramePr>
          <p:nvPr>
            <p:ph idx="1"/>
            <p:extLst>
              <p:ext uri="{D42A27DB-BD31-4B8C-83A1-F6EECF244321}">
                <p14:modId xmlns:p14="http://schemas.microsoft.com/office/powerpoint/2010/main" val="1514968433"/>
              </p:ext>
            </p:extLst>
          </p:nvPr>
        </p:nvGraphicFramePr>
        <p:xfrm>
          <a:off x="1219200" y="1784350"/>
          <a:ext cx="10363194" cy="2651760"/>
        </p:xfrm>
        <a:graphic>
          <a:graphicData uri="http://schemas.openxmlformats.org/drawingml/2006/table">
            <a:tbl>
              <a:tblPr firstRow="1" bandRow="1">
                <a:tableStyleId>{5C22544A-7EE6-4342-B048-85BDC9FD1C3A}</a:tableStyleId>
              </a:tblPr>
              <a:tblGrid>
                <a:gridCol w="1727199">
                  <a:extLst>
                    <a:ext uri="{9D8B030D-6E8A-4147-A177-3AD203B41FA5}">
                      <a16:colId xmlns:a16="http://schemas.microsoft.com/office/drawing/2014/main" xmlns="" val="3748805514"/>
                    </a:ext>
                  </a:extLst>
                </a:gridCol>
                <a:gridCol w="1727199">
                  <a:extLst>
                    <a:ext uri="{9D8B030D-6E8A-4147-A177-3AD203B41FA5}">
                      <a16:colId xmlns:a16="http://schemas.microsoft.com/office/drawing/2014/main" xmlns="" val="3655759155"/>
                    </a:ext>
                  </a:extLst>
                </a:gridCol>
                <a:gridCol w="1727199">
                  <a:extLst>
                    <a:ext uri="{9D8B030D-6E8A-4147-A177-3AD203B41FA5}">
                      <a16:colId xmlns:a16="http://schemas.microsoft.com/office/drawing/2014/main" xmlns="" val="318071650"/>
                    </a:ext>
                  </a:extLst>
                </a:gridCol>
                <a:gridCol w="1727199">
                  <a:extLst>
                    <a:ext uri="{9D8B030D-6E8A-4147-A177-3AD203B41FA5}">
                      <a16:colId xmlns:a16="http://schemas.microsoft.com/office/drawing/2014/main" xmlns="" val="1099029271"/>
                    </a:ext>
                  </a:extLst>
                </a:gridCol>
                <a:gridCol w="1727199">
                  <a:extLst>
                    <a:ext uri="{9D8B030D-6E8A-4147-A177-3AD203B41FA5}">
                      <a16:colId xmlns:a16="http://schemas.microsoft.com/office/drawing/2014/main" xmlns="" val="2563422892"/>
                    </a:ext>
                  </a:extLst>
                </a:gridCol>
                <a:gridCol w="1727199">
                  <a:extLst>
                    <a:ext uri="{9D8B030D-6E8A-4147-A177-3AD203B41FA5}">
                      <a16:colId xmlns:a16="http://schemas.microsoft.com/office/drawing/2014/main" xmlns="" val="1687872299"/>
                    </a:ext>
                  </a:extLst>
                </a:gridCol>
              </a:tblGrid>
              <a:tr h="370840">
                <a:tc>
                  <a:txBody>
                    <a:bodyPr/>
                    <a:lstStyle/>
                    <a:p>
                      <a:r>
                        <a:rPr lang="en-US" dirty="0"/>
                        <a:t>Communication</a:t>
                      </a:r>
                      <a:endParaRPr lang="x-none" dirty="0"/>
                    </a:p>
                  </a:txBody>
                  <a:tcPr marL="110235" marR="110235"/>
                </a:tc>
                <a:tc>
                  <a:txBody>
                    <a:bodyPr/>
                    <a:lstStyle/>
                    <a:p>
                      <a:r>
                        <a:rPr lang="en-US" dirty="0"/>
                        <a:t>Audience</a:t>
                      </a:r>
                      <a:endParaRPr lang="x-none" dirty="0"/>
                    </a:p>
                  </a:txBody>
                  <a:tcPr marL="110235" marR="110235"/>
                </a:tc>
                <a:tc>
                  <a:txBody>
                    <a:bodyPr/>
                    <a:lstStyle/>
                    <a:p>
                      <a:r>
                        <a:rPr lang="en-US" dirty="0"/>
                        <a:t>Type</a:t>
                      </a:r>
                      <a:endParaRPr lang="x-none" dirty="0"/>
                    </a:p>
                  </a:txBody>
                  <a:tcPr marL="110235" marR="110235"/>
                </a:tc>
                <a:tc>
                  <a:txBody>
                    <a:bodyPr/>
                    <a:lstStyle/>
                    <a:p>
                      <a:r>
                        <a:rPr lang="en-US" dirty="0"/>
                        <a:t>Objectives</a:t>
                      </a:r>
                      <a:endParaRPr lang="x-none" dirty="0"/>
                    </a:p>
                  </a:txBody>
                  <a:tcPr marL="110235" marR="110235"/>
                </a:tc>
                <a:tc>
                  <a:txBody>
                    <a:bodyPr/>
                    <a:lstStyle/>
                    <a:p>
                      <a:r>
                        <a:rPr lang="en-US" dirty="0"/>
                        <a:t>Content</a:t>
                      </a:r>
                      <a:endParaRPr lang="x-none" dirty="0"/>
                    </a:p>
                  </a:txBody>
                  <a:tcPr marL="110235" marR="110235"/>
                </a:tc>
                <a:tc>
                  <a:txBody>
                    <a:bodyPr/>
                    <a:lstStyle/>
                    <a:p>
                      <a:r>
                        <a:rPr lang="en-US" dirty="0"/>
                        <a:t>Responsibility</a:t>
                      </a:r>
                      <a:endParaRPr lang="x-none" dirty="0"/>
                    </a:p>
                  </a:txBody>
                  <a:tcPr marL="110235" marR="110235"/>
                </a:tc>
                <a:extLst>
                  <a:ext uri="{0D108BD9-81ED-4DB2-BD59-A6C34878D82A}">
                    <a16:rowId xmlns:a16="http://schemas.microsoft.com/office/drawing/2014/main" xmlns="" val="2074232561"/>
                  </a:ext>
                </a:extLst>
              </a:tr>
              <a:tr h="370840">
                <a:tc>
                  <a:txBody>
                    <a:bodyPr/>
                    <a:lstStyle/>
                    <a:p>
                      <a:r>
                        <a:rPr lang="en-US" dirty="0"/>
                        <a:t>Review of the metrics </a:t>
                      </a:r>
                      <a:endParaRPr lang="x-none" dirty="0"/>
                    </a:p>
                  </a:txBody>
                  <a:tcPr marL="110235" marR="110235"/>
                </a:tc>
                <a:tc>
                  <a:txBody>
                    <a:bodyPr/>
                    <a:lstStyle/>
                    <a:p>
                      <a:r>
                        <a:rPr lang="en-US" dirty="0"/>
                        <a:t>Executive team</a:t>
                      </a:r>
                      <a:endParaRPr lang="x-none" dirty="0"/>
                    </a:p>
                  </a:txBody>
                  <a:tcPr marL="110235" marR="110235"/>
                </a:tc>
                <a:tc>
                  <a:txBody>
                    <a:bodyPr/>
                    <a:lstStyle/>
                    <a:p>
                      <a:r>
                        <a:rPr lang="en-US" dirty="0"/>
                        <a:t>Review Session </a:t>
                      </a:r>
                      <a:endParaRPr lang="x-none" dirty="0"/>
                    </a:p>
                  </a:txBody>
                  <a:tcPr marL="110235" marR="110235"/>
                </a:tc>
                <a:tc>
                  <a:txBody>
                    <a:bodyPr/>
                    <a:lstStyle/>
                    <a:p>
                      <a:r>
                        <a:rPr lang="en-US" dirty="0"/>
                        <a:t>To gather feedback for implementing the metrics and gain approval from the stakeholders. </a:t>
                      </a:r>
                      <a:endParaRPr lang="x-none" dirty="0"/>
                    </a:p>
                  </a:txBody>
                  <a:tcPr marL="110235" marR="110235"/>
                </a:tc>
                <a:tc>
                  <a:txBody>
                    <a:bodyPr/>
                    <a:lstStyle/>
                    <a:p>
                      <a:r>
                        <a:rPr lang="en-US" dirty="0"/>
                        <a:t>Presentation of the metrics draft </a:t>
                      </a:r>
                      <a:endParaRPr lang="x-none" dirty="0"/>
                    </a:p>
                  </a:txBody>
                  <a:tcPr marL="110235" marR="110235"/>
                </a:tc>
                <a:tc>
                  <a:txBody>
                    <a:bodyPr/>
                    <a:lstStyle/>
                    <a:p>
                      <a:r>
                        <a:rPr lang="en-US" dirty="0"/>
                        <a:t>Project lead</a:t>
                      </a:r>
                      <a:endParaRPr lang="x-none" dirty="0"/>
                    </a:p>
                  </a:txBody>
                  <a:tcPr marL="110235" marR="110235"/>
                </a:tc>
                <a:extLst>
                  <a:ext uri="{0D108BD9-81ED-4DB2-BD59-A6C34878D82A}">
                    <a16:rowId xmlns:a16="http://schemas.microsoft.com/office/drawing/2014/main" xmlns="" val="736824703"/>
                  </a:ext>
                </a:extLst>
              </a:tr>
            </a:tbl>
          </a:graphicData>
        </a:graphic>
      </p:graphicFrame>
    </p:spTree>
    <p:extLst>
      <p:ext uri="{BB962C8B-B14F-4D97-AF65-F5344CB8AC3E}">
        <p14:creationId xmlns:p14="http://schemas.microsoft.com/office/powerpoint/2010/main" val="4292911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F26B39-B64B-4467-A13A-0A8BD410853E}"/>
              </a:ext>
            </a:extLst>
          </p:cNvPr>
          <p:cNvSpPr>
            <a:spLocks noGrp="1"/>
          </p:cNvSpPr>
          <p:nvPr>
            <p:ph type="title"/>
          </p:nvPr>
        </p:nvSpPr>
        <p:spPr/>
        <p:txBody>
          <a:bodyPr/>
          <a:lstStyle/>
          <a:p>
            <a:r>
              <a:rPr lang="en-US" dirty="0"/>
              <a:t>COMMUNICATION PLAN – NEW HR METRICS…</a:t>
            </a:r>
            <a:endParaRPr lang="x-none" dirty="0"/>
          </a:p>
        </p:txBody>
      </p:sp>
      <p:graphicFrame>
        <p:nvGraphicFramePr>
          <p:cNvPr id="4" name="Table 4">
            <a:extLst>
              <a:ext uri="{FF2B5EF4-FFF2-40B4-BE49-F238E27FC236}">
                <a16:creationId xmlns:a16="http://schemas.microsoft.com/office/drawing/2014/main" xmlns="" id="{8A735F45-66AC-49EA-8398-AA0C94911F10}"/>
              </a:ext>
            </a:extLst>
          </p:cNvPr>
          <p:cNvGraphicFramePr>
            <a:graphicFrameLocks noGrp="1"/>
          </p:cNvGraphicFramePr>
          <p:nvPr>
            <p:ph idx="1"/>
            <p:extLst>
              <p:ext uri="{D42A27DB-BD31-4B8C-83A1-F6EECF244321}">
                <p14:modId xmlns:p14="http://schemas.microsoft.com/office/powerpoint/2010/main" val="4013995563"/>
              </p:ext>
            </p:extLst>
          </p:nvPr>
        </p:nvGraphicFramePr>
        <p:xfrm>
          <a:off x="1219200" y="1784350"/>
          <a:ext cx="10363195" cy="2377440"/>
        </p:xfrm>
        <a:graphic>
          <a:graphicData uri="http://schemas.openxmlformats.org/drawingml/2006/table">
            <a:tbl>
              <a:tblPr firstRow="1" bandRow="1">
                <a:tableStyleId>{5C22544A-7EE6-4342-B048-85BDC9FD1C3A}</a:tableStyleId>
              </a:tblPr>
              <a:tblGrid>
                <a:gridCol w="1727199">
                  <a:extLst>
                    <a:ext uri="{9D8B030D-6E8A-4147-A177-3AD203B41FA5}">
                      <a16:colId xmlns:a16="http://schemas.microsoft.com/office/drawing/2014/main" xmlns="" val="3256472915"/>
                    </a:ext>
                  </a:extLst>
                </a:gridCol>
                <a:gridCol w="1727199">
                  <a:extLst>
                    <a:ext uri="{9D8B030D-6E8A-4147-A177-3AD203B41FA5}">
                      <a16:colId xmlns:a16="http://schemas.microsoft.com/office/drawing/2014/main" xmlns="" val="2503890505"/>
                    </a:ext>
                  </a:extLst>
                </a:gridCol>
                <a:gridCol w="1431853">
                  <a:extLst>
                    <a:ext uri="{9D8B030D-6E8A-4147-A177-3AD203B41FA5}">
                      <a16:colId xmlns:a16="http://schemas.microsoft.com/office/drawing/2014/main" xmlns="" val="3247241315"/>
                    </a:ext>
                  </a:extLst>
                </a:gridCol>
                <a:gridCol w="2022546">
                  <a:extLst>
                    <a:ext uri="{9D8B030D-6E8A-4147-A177-3AD203B41FA5}">
                      <a16:colId xmlns:a16="http://schemas.microsoft.com/office/drawing/2014/main" xmlns="" val="1997183129"/>
                    </a:ext>
                  </a:extLst>
                </a:gridCol>
                <a:gridCol w="1727199">
                  <a:extLst>
                    <a:ext uri="{9D8B030D-6E8A-4147-A177-3AD203B41FA5}">
                      <a16:colId xmlns:a16="http://schemas.microsoft.com/office/drawing/2014/main" xmlns="" val="883002023"/>
                    </a:ext>
                  </a:extLst>
                </a:gridCol>
                <a:gridCol w="1727199">
                  <a:extLst>
                    <a:ext uri="{9D8B030D-6E8A-4147-A177-3AD203B41FA5}">
                      <a16:colId xmlns:a16="http://schemas.microsoft.com/office/drawing/2014/main" xmlns="" val="4289012547"/>
                    </a:ext>
                  </a:extLst>
                </a:gridCol>
              </a:tblGrid>
              <a:tr h="370840">
                <a:tc>
                  <a:txBody>
                    <a:bodyPr/>
                    <a:lstStyle/>
                    <a:p>
                      <a:r>
                        <a:rPr lang="en-US" dirty="0"/>
                        <a:t>Communication</a:t>
                      </a:r>
                      <a:endParaRPr lang="x-none" dirty="0"/>
                    </a:p>
                  </a:txBody>
                  <a:tcPr marL="110235" marR="110235"/>
                </a:tc>
                <a:tc>
                  <a:txBody>
                    <a:bodyPr/>
                    <a:lstStyle/>
                    <a:p>
                      <a:r>
                        <a:rPr lang="en-US" dirty="0"/>
                        <a:t>Audience</a:t>
                      </a:r>
                      <a:endParaRPr lang="x-none" dirty="0"/>
                    </a:p>
                  </a:txBody>
                  <a:tcPr marL="110235" marR="110235"/>
                </a:tc>
                <a:tc>
                  <a:txBody>
                    <a:bodyPr/>
                    <a:lstStyle/>
                    <a:p>
                      <a:r>
                        <a:rPr lang="en-US" dirty="0"/>
                        <a:t>Type</a:t>
                      </a:r>
                      <a:endParaRPr lang="x-none" dirty="0"/>
                    </a:p>
                  </a:txBody>
                  <a:tcPr marL="110235" marR="110235"/>
                </a:tc>
                <a:tc>
                  <a:txBody>
                    <a:bodyPr/>
                    <a:lstStyle/>
                    <a:p>
                      <a:r>
                        <a:rPr lang="en-US" dirty="0"/>
                        <a:t>Objectives</a:t>
                      </a:r>
                      <a:endParaRPr lang="x-none" dirty="0"/>
                    </a:p>
                  </a:txBody>
                  <a:tcPr marL="110235" marR="110235"/>
                </a:tc>
                <a:tc>
                  <a:txBody>
                    <a:bodyPr/>
                    <a:lstStyle/>
                    <a:p>
                      <a:r>
                        <a:rPr lang="en-US" dirty="0"/>
                        <a:t>Content</a:t>
                      </a:r>
                      <a:endParaRPr lang="x-none" dirty="0"/>
                    </a:p>
                  </a:txBody>
                  <a:tcPr marL="110235" marR="110235"/>
                </a:tc>
                <a:tc>
                  <a:txBody>
                    <a:bodyPr/>
                    <a:lstStyle/>
                    <a:p>
                      <a:r>
                        <a:rPr lang="en-US" dirty="0"/>
                        <a:t>Responsibility</a:t>
                      </a:r>
                      <a:endParaRPr lang="x-none" dirty="0"/>
                    </a:p>
                  </a:txBody>
                  <a:tcPr marL="110235" marR="110235"/>
                </a:tc>
                <a:extLst>
                  <a:ext uri="{0D108BD9-81ED-4DB2-BD59-A6C34878D82A}">
                    <a16:rowId xmlns:a16="http://schemas.microsoft.com/office/drawing/2014/main" xmlns="" val="3730595333"/>
                  </a:ext>
                </a:extLst>
              </a:tr>
              <a:tr h="370840">
                <a:tc>
                  <a:txBody>
                    <a:bodyPr/>
                    <a:lstStyle/>
                    <a:p>
                      <a:r>
                        <a:rPr lang="en-US" dirty="0"/>
                        <a:t>Metrics</a:t>
                      </a:r>
                      <a:endParaRPr lang="x-none" dirty="0"/>
                    </a:p>
                  </a:txBody>
                  <a:tcPr marL="110235" marR="110235"/>
                </a:tc>
                <a:tc>
                  <a:txBody>
                    <a:bodyPr/>
                    <a:lstStyle/>
                    <a:p>
                      <a:r>
                        <a:rPr lang="en-US" dirty="0"/>
                        <a:t>Executive team</a:t>
                      </a:r>
                      <a:endParaRPr lang="x-none" dirty="0"/>
                    </a:p>
                  </a:txBody>
                  <a:tcPr marL="110235" marR="110235"/>
                </a:tc>
                <a:tc>
                  <a:txBody>
                    <a:bodyPr/>
                    <a:lstStyle/>
                    <a:p>
                      <a:r>
                        <a:rPr lang="en-US" dirty="0"/>
                        <a:t>Document</a:t>
                      </a:r>
                      <a:endParaRPr lang="x-none" dirty="0"/>
                    </a:p>
                  </a:txBody>
                  <a:tcPr marL="110235" marR="110235"/>
                </a:tc>
                <a:tc>
                  <a:txBody>
                    <a:bodyPr/>
                    <a:lstStyle/>
                    <a:p>
                      <a:r>
                        <a:rPr lang="en-US" dirty="0"/>
                        <a:t>Update the metrics to reflect the feedback collected and send out the document that has been updated</a:t>
                      </a:r>
                      <a:endParaRPr lang="x-none" dirty="0"/>
                    </a:p>
                  </a:txBody>
                  <a:tcPr marL="110235" marR="110235"/>
                </a:tc>
                <a:tc>
                  <a:txBody>
                    <a:bodyPr/>
                    <a:lstStyle/>
                    <a:p>
                      <a:r>
                        <a:rPr lang="en-US" dirty="0"/>
                        <a:t>Finalized metrics for change document</a:t>
                      </a:r>
                      <a:endParaRPr lang="x-none" dirty="0"/>
                    </a:p>
                  </a:txBody>
                  <a:tcPr marL="110235" marR="110235"/>
                </a:tc>
                <a:tc>
                  <a:txBody>
                    <a:bodyPr/>
                    <a:lstStyle/>
                    <a:p>
                      <a:r>
                        <a:rPr lang="en-US" dirty="0"/>
                        <a:t>Project lead</a:t>
                      </a:r>
                      <a:endParaRPr lang="x-none" dirty="0"/>
                    </a:p>
                  </a:txBody>
                  <a:tcPr marL="110235" marR="110235"/>
                </a:tc>
                <a:extLst>
                  <a:ext uri="{0D108BD9-81ED-4DB2-BD59-A6C34878D82A}">
                    <a16:rowId xmlns:a16="http://schemas.microsoft.com/office/drawing/2014/main" xmlns="" val="2513794458"/>
                  </a:ext>
                </a:extLst>
              </a:tr>
            </a:tbl>
          </a:graphicData>
        </a:graphic>
      </p:graphicFrame>
    </p:spTree>
    <p:extLst>
      <p:ext uri="{BB962C8B-B14F-4D97-AF65-F5344CB8AC3E}">
        <p14:creationId xmlns:p14="http://schemas.microsoft.com/office/powerpoint/2010/main" val="1757786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F73A9DB-25C4-4D75-B45E-784D03BAA03B}"/>
              </a:ext>
            </a:extLst>
          </p:cNvPr>
          <p:cNvSpPr>
            <a:spLocks noGrp="1"/>
          </p:cNvSpPr>
          <p:nvPr>
            <p:ph type="title"/>
          </p:nvPr>
        </p:nvSpPr>
        <p:spPr/>
        <p:txBody>
          <a:bodyPr/>
          <a:lstStyle/>
          <a:p>
            <a:r>
              <a:rPr lang="en-US" dirty="0"/>
              <a:t>COMMUNICATION PLAN – NEW HR METRICS…</a:t>
            </a:r>
            <a:endParaRPr lang="x-none" dirty="0"/>
          </a:p>
        </p:txBody>
      </p:sp>
      <p:graphicFrame>
        <p:nvGraphicFramePr>
          <p:cNvPr id="4" name="Table 4">
            <a:extLst>
              <a:ext uri="{FF2B5EF4-FFF2-40B4-BE49-F238E27FC236}">
                <a16:creationId xmlns:a16="http://schemas.microsoft.com/office/drawing/2014/main" xmlns="" id="{C12D1B9E-A0CD-4E64-A553-8E2407126813}"/>
              </a:ext>
            </a:extLst>
          </p:cNvPr>
          <p:cNvGraphicFramePr>
            <a:graphicFrameLocks noGrp="1"/>
          </p:cNvGraphicFramePr>
          <p:nvPr>
            <p:ph idx="1"/>
            <p:extLst>
              <p:ext uri="{D42A27DB-BD31-4B8C-83A1-F6EECF244321}">
                <p14:modId xmlns:p14="http://schemas.microsoft.com/office/powerpoint/2010/main" val="1736576621"/>
              </p:ext>
            </p:extLst>
          </p:nvPr>
        </p:nvGraphicFramePr>
        <p:xfrm>
          <a:off x="1219200" y="1784350"/>
          <a:ext cx="10363194" cy="3200400"/>
        </p:xfrm>
        <a:graphic>
          <a:graphicData uri="http://schemas.openxmlformats.org/drawingml/2006/table">
            <a:tbl>
              <a:tblPr firstRow="1" bandRow="1">
                <a:tableStyleId>{5C22544A-7EE6-4342-B048-85BDC9FD1C3A}</a:tableStyleId>
              </a:tblPr>
              <a:tblGrid>
                <a:gridCol w="1727199">
                  <a:extLst>
                    <a:ext uri="{9D8B030D-6E8A-4147-A177-3AD203B41FA5}">
                      <a16:colId xmlns:a16="http://schemas.microsoft.com/office/drawing/2014/main" xmlns="" val="2648200273"/>
                    </a:ext>
                  </a:extLst>
                </a:gridCol>
                <a:gridCol w="1727199">
                  <a:extLst>
                    <a:ext uri="{9D8B030D-6E8A-4147-A177-3AD203B41FA5}">
                      <a16:colId xmlns:a16="http://schemas.microsoft.com/office/drawing/2014/main" xmlns="" val="1218089550"/>
                    </a:ext>
                  </a:extLst>
                </a:gridCol>
                <a:gridCol w="1727199">
                  <a:extLst>
                    <a:ext uri="{9D8B030D-6E8A-4147-A177-3AD203B41FA5}">
                      <a16:colId xmlns:a16="http://schemas.microsoft.com/office/drawing/2014/main" xmlns="" val="1160178147"/>
                    </a:ext>
                  </a:extLst>
                </a:gridCol>
                <a:gridCol w="1727199">
                  <a:extLst>
                    <a:ext uri="{9D8B030D-6E8A-4147-A177-3AD203B41FA5}">
                      <a16:colId xmlns:a16="http://schemas.microsoft.com/office/drawing/2014/main" xmlns="" val="367160580"/>
                    </a:ext>
                  </a:extLst>
                </a:gridCol>
                <a:gridCol w="1727199">
                  <a:extLst>
                    <a:ext uri="{9D8B030D-6E8A-4147-A177-3AD203B41FA5}">
                      <a16:colId xmlns:a16="http://schemas.microsoft.com/office/drawing/2014/main" xmlns="" val="1857162407"/>
                    </a:ext>
                  </a:extLst>
                </a:gridCol>
                <a:gridCol w="1727199">
                  <a:extLst>
                    <a:ext uri="{9D8B030D-6E8A-4147-A177-3AD203B41FA5}">
                      <a16:colId xmlns:a16="http://schemas.microsoft.com/office/drawing/2014/main" xmlns="" val="1086551478"/>
                    </a:ext>
                  </a:extLst>
                </a:gridCol>
              </a:tblGrid>
              <a:tr h="370840">
                <a:tc>
                  <a:txBody>
                    <a:bodyPr/>
                    <a:lstStyle/>
                    <a:p>
                      <a:r>
                        <a:rPr lang="en-US" dirty="0"/>
                        <a:t>Communication</a:t>
                      </a:r>
                      <a:endParaRPr lang="x-none" dirty="0"/>
                    </a:p>
                  </a:txBody>
                  <a:tcPr marL="110235" marR="110235"/>
                </a:tc>
                <a:tc>
                  <a:txBody>
                    <a:bodyPr/>
                    <a:lstStyle/>
                    <a:p>
                      <a:r>
                        <a:rPr lang="en-US" dirty="0"/>
                        <a:t>Audience</a:t>
                      </a:r>
                      <a:endParaRPr lang="x-none" dirty="0"/>
                    </a:p>
                  </a:txBody>
                  <a:tcPr marL="110235" marR="110235"/>
                </a:tc>
                <a:tc>
                  <a:txBody>
                    <a:bodyPr/>
                    <a:lstStyle/>
                    <a:p>
                      <a:r>
                        <a:rPr lang="en-US" dirty="0"/>
                        <a:t>Type</a:t>
                      </a:r>
                      <a:endParaRPr lang="x-none" dirty="0"/>
                    </a:p>
                  </a:txBody>
                  <a:tcPr marL="110235" marR="110235"/>
                </a:tc>
                <a:tc>
                  <a:txBody>
                    <a:bodyPr/>
                    <a:lstStyle/>
                    <a:p>
                      <a:r>
                        <a:rPr lang="en-US" dirty="0"/>
                        <a:t>Objectives</a:t>
                      </a:r>
                      <a:endParaRPr lang="x-none" dirty="0"/>
                    </a:p>
                  </a:txBody>
                  <a:tcPr marL="110235" marR="110235"/>
                </a:tc>
                <a:tc>
                  <a:txBody>
                    <a:bodyPr/>
                    <a:lstStyle/>
                    <a:p>
                      <a:r>
                        <a:rPr lang="en-US" dirty="0"/>
                        <a:t>Content</a:t>
                      </a:r>
                      <a:endParaRPr lang="x-none" dirty="0"/>
                    </a:p>
                  </a:txBody>
                  <a:tcPr marL="110235" marR="110235"/>
                </a:tc>
                <a:tc>
                  <a:txBody>
                    <a:bodyPr/>
                    <a:lstStyle/>
                    <a:p>
                      <a:r>
                        <a:rPr lang="en-US" dirty="0"/>
                        <a:t>Responsibility</a:t>
                      </a:r>
                      <a:endParaRPr lang="x-none" dirty="0"/>
                    </a:p>
                  </a:txBody>
                  <a:tcPr marL="110235" marR="110235"/>
                </a:tc>
                <a:extLst>
                  <a:ext uri="{0D108BD9-81ED-4DB2-BD59-A6C34878D82A}">
                    <a16:rowId xmlns:a16="http://schemas.microsoft.com/office/drawing/2014/main" xmlns="" val="664617124"/>
                  </a:ext>
                </a:extLst>
              </a:tr>
              <a:tr h="370840">
                <a:tc>
                  <a:txBody>
                    <a:bodyPr/>
                    <a:lstStyle/>
                    <a:p>
                      <a:r>
                        <a:rPr lang="en-US" dirty="0"/>
                        <a:t>Announcement of the change metrics</a:t>
                      </a:r>
                      <a:endParaRPr lang="x-none" dirty="0"/>
                    </a:p>
                  </a:txBody>
                  <a:tcPr marL="110235" marR="110235"/>
                </a:tc>
                <a:tc>
                  <a:txBody>
                    <a:bodyPr/>
                    <a:lstStyle/>
                    <a:p>
                      <a:r>
                        <a:rPr lang="en-US" dirty="0"/>
                        <a:t>HR head</a:t>
                      </a:r>
                      <a:endParaRPr lang="x-none" dirty="0"/>
                    </a:p>
                  </a:txBody>
                  <a:tcPr marL="110235" marR="110235"/>
                </a:tc>
                <a:tc>
                  <a:txBody>
                    <a:bodyPr/>
                    <a:lstStyle/>
                    <a:p>
                      <a:r>
                        <a:rPr lang="en-US" dirty="0"/>
                        <a:t>Town Hall</a:t>
                      </a:r>
                      <a:endParaRPr lang="x-none" dirty="0"/>
                    </a:p>
                  </a:txBody>
                  <a:tcPr marL="110235" marR="110235"/>
                </a:tc>
                <a:tc>
                  <a:txBody>
                    <a:bodyPr/>
                    <a:lstStyle/>
                    <a:p>
                      <a:r>
                        <a:rPr lang="en-US" dirty="0"/>
                        <a:t>An announcement of the change metrics and an overview of them at the monthly meeting held at the town hall </a:t>
                      </a:r>
                      <a:endParaRPr lang="x-none" dirty="0"/>
                    </a:p>
                  </a:txBody>
                  <a:tcPr marL="110235" marR="110235"/>
                </a:tc>
                <a:tc>
                  <a:txBody>
                    <a:bodyPr/>
                    <a:lstStyle/>
                    <a:p>
                      <a:r>
                        <a:rPr lang="en-US" dirty="0"/>
                        <a:t>Communicate the metrics to the company in general and collect their feedback</a:t>
                      </a:r>
                      <a:endParaRPr lang="x-none" dirty="0"/>
                    </a:p>
                  </a:txBody>
                  <a:tcPr marL="110235" marR="110235"/>
                </a:tc>
                <a:tc>
                  <a:txBody>
                    <a:bodyPr/>
                    <a:lstStyle/>
                    <a:p>
                      <a:r>
                        <a:rPr lang="en-US" dirty="0"/>
                        <a:t>HR head</a:t>
                      </a:r>
                      <a:endParaRPr lang="x-none" dirty="0"/>
                    </a:p>
                  </a:txBody>
                  <a:tcPr marL="110235" marR="110235"/>
                </a:tc>
                <a:extLst>
                  <a:ext uri="{0D108BD9-81ED-4DB2-BD59-A6C34878D82A}">
                    <a16:rowId xmlns:a16="http://schemas.microsoft.com/office/drawing/2014/main" xmlns="" val="858333957"/>
                  </a:ext>
                </a:extLst>
              </a:tr>
            </a:tbl>
          </a:graphicData>
        </a:graphic>
      </p:graphicFrame>
    </p:spTree>
    <p:extLst>
      <p:ext uri="{BB962C8B-B14F-4D97-AF65-F5344CB8AC3E}">
        <p14:creationId xmlns:p14="http://schemas.microsoft.com/office/powerpoint/2010/main" val="1681248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DBC4674-6BBD-4742-8105-B9F5B36DA354}"/>
              </a:ext>
            </a:extLst>
          </p:cNvPr>
          <p:cNvSpPr>
            <a:spLocks noGrp="1"/>
          </p:cNvSpPr>
          <p:nvPr>
            <p:ph type="title"/>
          </p:nvPr>
        </p:nvSpPr>
        <p:spPr/>
        <p:txBody>
          <a:bodyPr/>
          <a:lstStyle/>
          <a:p>
            <a:r>
              <a:rPr lang="en-US" dirty="0"/>
              <a:t>COMMUNICATION PLAN – NEW HR METRICS…</a:t>
            </a:r>
            <a:endParaRPr lang="x-none" dirty="0"/>
          </a:p>
        </p:txBody>
      </p:sp>
      <p:graphicFrame>
        <p:nvGraphicFramePr>
          <p:cNvPr id="4" name="Table 4">
            <a:extLst>
              <a:ext uri="{FF2B5EF4-FFF2-40B4-BE49-F238E27FC236}">
                <a16:creationId xmlns:a16="http://schemas.microsoft.com/office/drawing/2014/main" xmlns="" id="{87E2DDDD-19B6-4E1E-9E2E-12D7546307B7}"/>
              </a:ext>
            </a:extLst>
          </p:cNvPr>
          <p:cNvGraphicFramePr>
            <a:graphicFrameLocks noGrp="1"/>
          </p:cNvGraphicFramePr>
          <p:nvPr>
            <p:ph idx="1"/>
            <p:extLst>
              <p:ext uri="{D42A27DB-BD31-4B8C-83A1-F6EECF244321}">
                <p14:modId xmlns:p14="http://schemas.microsoft.com/office/powerpoint/2010/main" val="1599265020"/>
              </p:ext>
            </p:extLst>
          </p:nvPr>
        </p:nvGraphicFramePr>
        <p:xfrm>
          <a:off x="1219200" y="1784350"/>
          <a:ext cx="10363195" cy="4297680"/>
        </p:xfrm>
        <a:graphic>
          <a:graphicData uri="http://schemas.openxmlformats.org/drawingml/2006/table">
            <a:tbl>
              <a:tblPr firstRow="1" bandRow="1">
                <a:tableStyleId>{5C22544A-7EE6-4342-B048-85BDC9FD1C3A}</a:tableStyleId>
              </a:tblPr>
              <a:tblGrid>
                <a:gridCol w="1727199">
                  <a:extLst>
                    <a:ext uri="{9D8B030D-6E8A-4147-A177-3AD203B41FA5}">
                      <a16:colId xmlns:a16="http://schemas.microsoft.com/office/drawing/2014/main" xmlns="" val="4012638423"/>
                    </a:ext>
                  </a:extLst>
                </a:gridCol>
                <a:gridCol w="1727199">
                  <a:extLst>
                    <a:ext uri="{9D8B030D-6E8A-4147-A177-3AD203B41FA5}">
                      <a16:colId xmlns:a16="http://schemas.microsoft.com/office/drawing/2014/main" xmlns="" val="3980627366"/>
                    </a:ext>
                  </a:extLst>
                </a:gridCol>
                <a:gridCol w="1639541">
                  <a:extLst>
                    <a:ext uri="{9D8B030D-6E8A-4147-A177-3AD203B41FA5}">
                      <a16:colId xmlns:a16="http://schemas.microsoft.com/office/drawing/2014/main" xmlns="" val="3917701872"/>
                    </a:ext>
                  </a:extLst>
                </a:gridCol>
                <a:gridCol w="1814858">
                  <a:extLst>
                    <a:ext uri="{9D8B030D-6E8A-4147-A177-3AD203B41FA5}">
                      <a16:colId xmlns:a16="http://schemas.microsoft.com/office/drawing/2014/main" xmlns="" val="1320940886"/>
                    </a:ext>
                  </a:extLst>
                </a:gridCol>
                <a:gridCol w="1727199">
                  <a:extLst>
                    <a:ext uri="{9D8B030D-6E8A-4147-A177-3AD203B41FA5}">
                      <a16:colId xmlns:a16="http://schemas.microsoft.com/office/drawing/2014/main" xmlns="" val="1454677109"/>
                    </a:ext>
                  </a:extLst>
                </a:gridCol>
                <a:gridCol w="1727199">
                  <a:extLst>
                    <a:ext uri="{9D8B030D-6E8A-4147-A177-3AD203B41FA5}">
                      <a16:colId xmlns:a16="http://schemas.microsoft.com/office/drawing/2014/main" xmlns="" val="2707807233"/>
                    </a:ext>
                  </a:extLst>
                </a:gridCol>
              </a:tblGrid>
              <a:tr h="370840">
                <a:tc>
                  <a:txBody>
                    <a:bodyPr/>
                    <a:lstStyle/>
                    <a:p>
                      <a:r>
                        <a:rPr lang="en-US" dirty="0"/>
                        <a:t>Communication</a:t>
                      </a:r>
                      <a:endParaRPr lang="x-none" dirty="0"/>
                    </a:p>
                  </a:txBody>
                  <a:tcPr marL="110235" marR="110235"/>
                </a:tc>
                <a:tc>
                  <a:txBody>
                    <a:bodyPr/>
                    <a:lstStyle/>
                    <a:p>
                      <a:r>
                        <a:rPr lang="en-US" dirty="0"/>
                        <a:t>Audience</a:t>
                      </a:r>
                      <a:endParaRPr lang="x-none" dirty="0"/>
                    </a:p>
                  </a:txBody>
                  <a:tcPr marL="110235" marR="110235"/>
                </a:tc>
                <a:tc>
                  <a:txBody>
                    <a:bodyPr/>
                    <a:lstStyle/>
                    <a:p>
                      <a:r>
                        <a:rPr lang="en-US" dirty="0"/>
                        <a:t>Type</a:t>
                      </a:r>
                      <a:endParaRPr lang="x-none" dirty="0"/>
                    </a:p>
                  </a:txBody>
                  <a:tcPr marL="110235" marR="110235"/>
                </a:tc>
                <a:tc>
                  <a:txBody>
                    <a:bodyPr/>
                    <a:lstStyle/>
                    <a:p>
                      <a:r>
                        <a:rPr lang="en-US" dirty="0"/>
                        <a:t>Objectives</a:t>
                      </a:r>
                      <a:endParaRPr lang="x-none" dirty="0"/>
                    </a:p>
                  </a:txBody>
                  <a:tcPr marL="110235" marR="110235"/>
                </a:tc>
                <a:tc>
                  <a:txBody>
                    <a:bodyPr/>
                    <a:lstStyle/>
                    <a:p>
                      <a:r>
                        <a:rPr lang="en-US" dirty="0"/>
                        <a:t>Content</a:t>
                      </a:r>
                      <a:endParaRPr lang="x-none" dirty="0"/>
                    </a:p>
                  </a:txBody>
                  <a:tcPr marL="110235" marR="110235"/>
                </a:tc>
                <a:tc>
                  <a:txBody>
                    <a:bodyPr/>
                    <a:lstStyle/>
                    <a:p>
                      <a:r>
                        <a:rPr lang="en-US" dirty="0"/>
                        <a:t>Responsibility</a:t>
                      </a:r>
                      <a:endParaRPr lang="x-none" dirty="0"/>
                    </a:p>
                  </a:txBody>
                  <a:tcPr marL="110235" marR="110235"/>
                </a:tc>
                <a:extLst>
                  <a:ext uri="{0D108BD9-81ED-4DB2-BD59-A6C34878D82A}">
                    <a16:rowId xmlns:a16="http://schemas.microsoft.com/office/drawing/2014/main" xmlns="" val="3205523107"/>
                  </a:ext>
                </a:extLst>
              </a:tr>
              <a:tr h="370840">
                <a:tc>
                  <a:txBody>
                    <a:bodyPr/>
                    <a:lstStyle/>
                    <a:p>
                      <a:r>
                        <a:rPr lang="en-US" dirty="0"/>
                        <a:t>Launch of metrics</a:t>
                      </a:r>
                      <a:endParaRPr lang="x-none" dirty="0"/>
                    </a:p>
                  </a:txBody>
                  <a:tcPr marL="110235" marR="110235"/>
                </a:tc>
                <a:tc>
                  <a:txBody>
                    <a:bodyPr/>
                    <a:lstStyle/>
                    <a:p>
                      <a:r>
                        <a:rPr lang="en-US" dirty="0"/>
                        <a:t>Entire organization</a:t>
                      </a:r>
                      <a:endParaRPr lang="x-none" dirty="0"/>
                    </a:p>
                  </a:txBody>
                  <a:tcPr marL="110235" marR="110235"/>
                </a:tc>
                <a:tc>
                  <a:txBody>
                    <a:bodyPr/>
                    <a:lstStyle/>
                    <a:p>
                      <a:r>
                        <a:rPr lang="en-US" dirty="0"/>
                        <a:t>Media and documents</a:t>
                      </a:r>
                      <a:endParaRPr lang="x-none" dirty="0"/>
                    </a:p>
                  </a:txBody>
                  <a:tcPr marL="110235" marR="110235"/>
                </a:tc>
                <a:tc>
                  <a:txBody>
                    <a:bodyPr/>
                    <a:lstStyle/>
                    <a:p>
                      <a:r>
                        <a:rPr lang="en-US" dirty="0"/>
                        <a:t>The new metrics will be put to document on the organization manuals and materials including the journals. The feedback collected from the town hall meeting can be incorporated </a:t>
                      </a:r>
                      <a:endParaRPr lang="x-none" dirty="0"/>
                    </a:p>
                  </a:txBody>
                  <a:tcPr marL="110235" marR="110235"/>
                </a:tc>
                <a:tc>
                  <a:txBody>
                    <a:bodyPr/>
                    <a:lstStyle/>
                    <a:p>
                      <a:r>
                        <a:rPr lang="en-US" dirty="0"/>
                        <a:t>Replacement of the new metrics for any old metrics. </a:t>
                      </a:r>
                      <a:endParaRPr lang="x-none" dirty="0"/>
                    </a:p>
                  </a:txBody>
                  <a:tcPr marL="110235" marR="110235"/>
                </a:tc>
                <a:tc>
                  <a:txBody>
                    <a:bodyPr/>
                    <a:lstStyle/>
                    <a:p>
                      <a:r>
                        <a:rPr lang="en-US" dirty="0"/>
                        <a:t>Project lead</a:t>
                      </a:r>
                      <a:endParaRPr lang="x-none" dirty="0"/>
                    </a:p>
                  </a:txBody>
                  <a:tcPr marL="110235" marR="110235"/>
                </a:tc>
                <a:extLst>
                  <a:ext uri="{0D108BD9-81ED-4DB2-BD59-A6C34878D82A}">
                    <a16:rowId xmlns:a16="http://schemas.microsoft.com/office/drawing/2014/main" xmlns="" val="1627935682"/>
                  </a:ext>
                </a:extLst>
              </a:tr>
            </a:tbl>
          </a:graphicData>
        </a:graphic>
      </p:graphicFrame>
    </p:spTree>
    <p:extLst>
      <p:ext uri="{BB962C8B-B14F-4D97-AF65-F5344CB8AC3E}">
        <p14:creationId xmlns:p14="http://schemas.microsoft.com/office/powerpoint/2010/main" val="3908920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48A18F-6B44-41DD-B083-6522EE3F4878}"/>
              </a:ext>
            </a:extLst>
          </p:cNvPr>
          <p:cNvSpPr>
            <a:spLocks noGrp="1"/>
          </p:cNvSpPr>
          <p:nvPr>
            <p:ph type="title"/>
          </p:nvPr>
        </p:nvSpPr>
        <p:spPr/>
        <p:txBody>
          <a:bodyPr/>
          <a:lstStyle/>
          <a:p>
            <a:pPr algn="ctr"/>
            <a:r>
              <a:rPr lang="en-US" dirty="0" smtClean="0"/>
              <a:t>Communication Plan – New </a:t>
            </a:r>
            <a:r>
              <a:rPr lang="en-US" dirty="0" err="1" smtClean="0"/>
              <a:t>Hr</a:t>
            </a:r>
            <a:r>
              <a:rPr lang="en-US" dirty="0" smtClean="0"/>
              <a:t> Metrics For Change…</a:t>
            </a:r>
            <a:endParaRPr lang="x-none" dirty="0"/>
          </a:p>
        </p:txBody>
      </p:sp>
      <p:sp>
        <p:nvSpPr>
          <p:cNvPr id="3" name="Content Placeholder 2">
            <a:extLst>
              <a:ext uri="{FF2B5EF4-FFF2-40B4-BE49-F238E27FC236}">
                <a16:creationId xmlns:a16="http://schemas.microsoft.com/office/drawing/2014/main" xmlns="" id="{22367072-384C-409B-81E7-B01F6DFFDB9E}"/>
              </a:ext>
            </a:extLst>
          </p:cNvPr>
          <p:cNvSpPr>
            <a:spLocks noGrp="1"/>
          </p:cNvSpPr>
          <p:nvPr>
            <p:ph idx="1"/>
          </p:nvPr>
        </p:nvSpPr>
        <p:spPr/>
        <p:txBody>
          <a:bodyPr/>
          <a:lstStyle/>
          <a:p>
            <a:r>
              <a:rPr lang="en-US" dirty="0" smtClean="0"/>
              <a:t>Pease et al (2012) </a:t>
            </a:r>
            <a:r>
              <a:rPr lang="en-US" dirty="0"/>
              <a:t>says that involvement of the entire organization in creation and implementation of these changes will fasten the process since every member will be working towards meeting the set goals. </a:t>
            </a:r>
          </a:p>
          <a:p>
            <a:r>
              <a:rPr lang="en-US" dirty="0"/>
              <a:t>It will also reduce the costs incurred as new ways that are less costly can be suggested by the members and adopted by the team lead. </a:t>
            </a:r>
          </a:p>
          <a:p>
            <a:endParaRPr lang="x-none" dirty="0"/>
          </a:p>
        </p:txBody>
      </p:sp>
    </p:spTree>
    <p:extLst>
      <p:ext uri="{BB962C8B-B14F-4D97-AF65-F5344CB8AC3E}">
        <p14:creationId xmlns:p14="http://schemas.microsoft.com/office/powerpoint/2010/main" val="3057037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AB39F9-B5F1-4052-97A5-878FA807E2A1}"/>
              </a:ext>
            </a:extLst>
          </p:cNvPr>
          <p:cNvSpPr>
            <a:spLocks noGrp="1"/>
          </p:cNvSpPr>
          <p:nvPr>
            <p:ph type="title"/>
          </p:nvPr>
        </p:nvSpPr>
        <p:spPr/>
        <p:txBody>
          <a:bodyPr/>
          <a:lstStyle/>
          <a:p>
            <a:pPr algn="ctr"/>
            <a:r>
              <a:rPr lang="en-US" dirty="0"/>
              <a:t>References</a:t>
            </a:r>
            <a:endParaRPr lang="x-none" dirty="0"/>
          </a:p>
        </p:txBody>
      </p:sp>
      <p:sp>
        <p:nvSpPr>
          <p:cNvPr id="3" name="Content Placeholder 2">
            <a:extLst>
              <a:ext uri="{FF2B5EF4-FFF2-40B4-BE49-F238E27FC236}">
                <a16:creationId xmlns:a16="http://schemas.microsoft.com/office/drawing/2014/main" xmlns="" id="{0CE397AD-F515-4B43-8004-D6FDCECC7F4C}"/>
              </a:ext>
            </a:extLst>
          </p:cNvPr>
          <p:cNvSpPr>
            <a:spLocks noGrp="1"/>
          </p:cNvSpPr>
          <p:nvPr>
            <p:ph idx="1"/>
          </p:nvPr>
        </p:nvSpPr>
        <p:spPr/>
        <p:txBody>
          <a:bodyPr>
            <a:normAutofit/>
          </a:bodyPr>
          <a:lstStyle/>
          <a:p>
            <a:pPr marL="457200" indent="-457200">
              <a:spcBef>
                <a:spcPts val="0"/>
              </a:spcBef>
            </a:pPr>
            <a:r>
              <a:rPr lang="en-US" sz="2400" dirty="0" smtClean="0"/>
              <a:t>Moss</a:t>
            </a:r>
            <a:r>
              <a:rPr lang="en-US" sz="2400" dirty="0"/>
              <a:t>, D. (2017, June 19). Use data and analytics for collaboration and </a:t>
            </a:r>
            <a:r>
              <a:rPr lang="en-US" sz="2400" dirty="0" smtClean="0"/>
              <a:t>	culture</a:t>
            </a:r>
            <a:r>
              <a:rPr lang="en-US" sz="2400" dirty="0"/>
              <a:t>. </a:t>
            </a:r>
            <a:r>
              <a:rPr lang="en-US" sz="2400" dirty="0" smtClean="0"/>
              <a:t>	SHRM</a:t>
            </a:r>
            <a:r>
              <a:rPr lang="en-US" sz="2400" dirty="0"/>
              <a:t>. Retrieved from </a:t>
            </a:r>
            <a:r>
              <a:rPr lang="en-US" sz="2400" dirty="0">
                <a:hlinkClick r:id="rId2"/>
              </a:rPr>
              <a:t>https://</a:t>
            </a:r>
            <a:r>
              <a:rPr lang="en-US" sz="2400" dirty="0" smtClean="0">
                <a:hlinkClick r:id="rId2"/>
              </a:rPr>
              <a:t>www.shrm.org/hr-	today/news/</a:t>
            </a:r>
            <a:r>
              <a:rPr lang="en-US" sz="2400" dirty="0" err="1" smtClean="0">
                <a:hlinkClick r:id="rId2"/>
              </a:rPr>
              <a:t>hr</a:t>
            </a:r>
            <a:r>
              <a:rPr lang="en-US" sz="2400" dirty="0" smtClean="0">
                <a:hlinkClick r:id="rId2"/>
              </a:rPr>
              <a:t>-	news/conference-today/pages/2017/use-data-and-	analytics-for-	collaboration-and-culture.aspx</a:t>
            </a:r>
            <a:endParaRPr lang="en-US" sz="2400" dirty="0" smtClean="0"/>
          </a:p>
          <a:p>
            <a:pPr marL="457200" indent="-457200">
              <a:spcBef>
                <a:spcPts val="0"/>
              </a:spcBef>
            </a:pPr>
            <a:r>
              <a:rPr lang="en-US" sz="2400" dirty="0"/>
              <a:t>Pease, G., </a:t>
            </a:r>
            <a:r>
              <a:rPr lang="en-US" sz="2400" dirty="0" err="1"/>
              <a:t>Byerly</a:t>
            </a:r>
            <a:r>
              <a:rPr lang="en-US" sz="2400" dirty="0"/>
              <a:t>, B. &amp; Fitz-</a:t>
            </a:r>
            <a:r>
              <a:rPr lang="en-US" sz="2400" dirty="0" err="1"/>
              <a:t>enz</a:t>
            </a:r>
            <a:r>
              <a:rPr lang="en-US" sz="2400" dirty="0"/>
              <a:t>, J. (2012). Human capital analytics: How to </a:t>
            </a:r>
            <a:r>
              <a:rPr lang="en-US" sz="2400" dirty="0" smtClean="0"/>
              <a:t>	handle </a:t>
            </a:r>
            <a:r>
              <a:rPr lang="en-US" sz="2400" dirty="0"/>
              <a:t>the potential of your organization’s greatest asset. Hoboken, NJ: </a:t>
            </a:r>
            <a:r>
              <a:rPr lang="en-US" sz="2400" dirty="0" smtClean="0"/>
              <a:t>	John </a:t>
            </a:r>
            <a:r>
              <a:rPr lang="en-US" sz="2400" dirty="0"/>
              <a:t>Wiley &amp; Sons. </a:t>
            </a:r>
            <a:endParaRPr lang="en-US" sz="2400" dirty="0" smtClean="0"/>
          </a:p>
          <a:p>
            <a:pPr marL="457200" indent="-457200">
              <a:spcBef>
                <a:spcPts val="0"/>
              </a:spcBef>
            </a:pPr>
            <a:r>
              <a:rPr lang="en-US" sz="2400" dirty="0"/>
              <a:t>Woodward, M. W. (2017, June 12). How to make HR analytics simple and </a:t>
            </a:r>
            <a:r>
              <a:rPr lang="en-US" sz="2400" dirty="0" smtClean="0"/>
              <a:t>	human</a:t>
            </a:r>
            <a:r>
              <a:rPr lang="en-US" sz="2400" dirty="0"/>
              <a:t>. SHRM. Retrieved from </a:t>
            </a:r>
            <a:r>
              <a:rPr lang="en-US" sz="2400" dirty="0">
                <a:hlinkClick r:id="rId3"/>
              </a:rPr>
              <a:t>https://</a:t>
            </a:r>
            <a:r>
              <a:rPr lang="en-US" sz="2400" dirty="0" smtClean="0">
                <a:hlinkClick r:id="rId3"/>
              </a:rPr>
              <a:t>www.shrm.org/hr-  	today/news/</a:t>
            </a:r>
            <a:r>
              <a:rPr lang="en-US" sz="2400" dirty="0" err="1" smtClean="0">
                <a:hlinkClick r:id="rId3"/>
              </a:rPr>
              <a:t>hr</a:t>
            </a:r>
            <a:r>
              <a:rPr lang="en-US" sz="2400" dirty="0" smtClean="0">
                <a:hlinkClick r:id="rId3"/>
              </a:rPr>
              <a:t>-magazine/0617/pages/how-to-make-</a:t>
            </a:r>
            <a:r>
              <a:rPr lang="en-US" sz="2400" dirty="0" err="1" smtClean="0">
                <a:hlinkClick r:id="rId3"/>
              </a:rPr>
              <a:t>hr</a:t>
            </a:r>
            <a:r>
              <a:rPr lang="en-US" sz="2400" dirty="0" smtClean="0">
                <a:hlinkClick r:id="rId3"/>
              </a:rPr>
              <a:t>-analytics-simple-	and-human.aspx</a:t>
            </a:r>
            <a:endParaRPr lang="en-US" sz="2400" dirty="0" smtClean="0"/>
          </a:p>
          <a:p>
            <a:endParaRPr lang="x-none" dirty="0"/>
          </a:p>
          <a:p>
            <a:endParaRPr lang="x-none" dirty="0"/>
          </a:p>
        </p:txBody>
      </p:sp>
    </p:spTree>
    <p:extLst>
      <p:ext uri="{BB962C8B-B14F-4D97-AF65-F5344CB8AC3E}">
        <p14:creationId xmlns:p14="http://schemas.microsoft.com/office/powerpoint/2010/main" val="32626742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123</TotalTime>
  <Words>797</Words>
  <Application>Microsoft Office PowerPoint</Application>
  <PresentationFormat>Custom</PresentationFormat>
  <Paragraphs>104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Metro</vt:lpstr>
      <vt:lpstr>Data Communication Strategies</vt:lpstr>
      <vt:lpstr>Data Communication Strategies</vt:lpstr>
      <vt:lpstr>Data communication Strategies</vt:lpstr>
      <vt:lpstr>Metrics for change</vt:lpstr>
      <vt:lpstr>           Metrics for change…</vt:lpstr>
      <vt:lpstr>COMMUNICATION PLAN – NEW HR METRICS</vt:lpstr>
      <vt:lpstr>COMMUNICATION PLAN – NEW HR METRICS</vt:lpstr>
      <vt:lpstr>COMMUNICATION PLAN – NEW HR METRICS…</vt:lpstr>
      <vt:lpstr>COMMUNICATION PLAN – NEW HR METRICS…</vt:lpstr>
      <vt:lpstr>COMMUNICATION PLAN – NEW HR METRICS…</vt:lpstr>
      <vt:lpstr>Communication Plan – New Hr Metrics For Change…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Communication strategies</dc:title>
  <dc:creator>admin</dc:creator>
  <cp:lastModifiedBy>Kamande</cp:lastModifiedBy>
  <cp:revision>34</cp:revision>
  <dcterms:created xsi:type="dcterms:W3CDTF">2020-06-22T15:10:59Z</dcterms:created>
  <dcterms:modified xsi:type="dcterms:W3CDTF">2020-06-23T17:02:11Z</dcterms:modified>
</cp:coreProperties>
</file>